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9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sv-SE"/>
    </a:defPPr>
    <a:lvl1pPr marL="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3" d="100"/>
          <a:sy n="143" d="100"/>
        </p:scale>
        <p:origin x="132" y="288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70212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4341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85800"/>
            <a:ext cx="6091237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sv-SE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70213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70212" cy="455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BDF2BD0A-E9E4-45A8-A7DC-B7EF0A90471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3795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F762BCCF-8BA3-42AB-9C0F-F573967D0118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1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1536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15364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B1C346E4-A70D-4C38-8611-6114BE171530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10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457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458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4CB28D8A-1D8A-4946-87F9-347C05E3C70D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11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560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5604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A7DC9D43-C337-4FAF-B3EF-D56BF4C217F3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12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662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662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21B02761-2476-4EBB-938A-D58CB890A74B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2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1638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1638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443FB1D6-D79D-4CA9-8A90-785F13B16EB5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3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17411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17412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F60454E3-AFC7-4B83-AB27-C9E69F164EA0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4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1843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18436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F5D62C02-650E-4B9E-8505-26B4EB101942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5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1945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19460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DE53992D-D213-4791-9B94-706A1A0856D7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6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0483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0484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4B5BA684-3A5F-4074-B4D5-F82986A0964E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7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1507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150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D54A7495-49EA-4C4B-8598-E6B3D50ACDB6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8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25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25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fld id="{95A15965-686C-4DB7-AE60-6AE21D2C85E8}" type="slidenum">
              <a:rPr lang="en-GB" altLang="sv-SE" sz="1200">
                <a:solidFill>
                  <a:srgbClr val="000000"/>
                </a:solidFill>
              </a:rPr>
              <a:pPr eaLnBrk="1" hangingPunct="1"/>
              <a:t>9</a:t>
            </a:fld>
            <a:endParaRPr lang="en-GB" altLang="sv-SE" sz="1200">
              <a:solidFill>
                <a:srgbClr val="000000"/>
              </a:solidFill>
            </a:endParaRPr>
          </a:p>
        </p:txBody>
      </p:sp>
      <p:sp>
        <p:nvSpPr>
          <p:cNvPr id="23555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/>
            <a:endParaRPr lang="en-US" altLang="sv-SE"/>
          </a:p>
        </p:txBody>
      </p:sp>
      <p:sp>
        <p:nvSpPr>
          <p:cNvPr id="23556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6400" cy="41163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sv-SE" altLang="sv-S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sol.com/request-a-demo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sol.com/" TargetMode="External"/><Relationship Id="rId7" Type="http://schemas.openxmlformats.org/officeDocument/2006/relationships/hyperlink" Target="http://www.comsol.com/blogs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comsol.com/learning-center" TargetMode="External"/><Relationship Id="rId5" Type="http://schemas.openxmlformats.org/officeDocument/2006/relationships/hyperlink" Target="http://www.comsol.com/models" TargetMode="External"/><Relationship Id="rId4" Type="http://schemas.openxmlformats.org/officeDocument/2006/relationships/hyperlink" Target="https://www.comsol.com/product-download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msol.com/videos" TargetMode="External"/><Relationship Id="rId3" Type="http://schemas.openxmlformats.org/officeDocument/2006/relationships/hyperlink" Target="http://www.comsol.com/" TargetMode="External"/><Relationship Id="rId7" Type="http://schemas.openxmlformats.org/officeDocument/2006/relationships/hyperlink" Target="http://www.comsol.com/blogs" TargetMode="External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comsol.com/learning-center" TargetMode="External"/><Relationship Id="rId5" Type="http://schemas.openxmlformats.org/officeDocument/2006/relationships/hyperlink" Target="http://www.comsol.com/models" TargetMode="External"/><Relationship Id="rId4" Type="http://schemas.openxmlformats.org/officeDocument/2006/relationships/hyperlink" Target="https://www.comsol.com/product-download" TargetMode="External"/><Relationship Id="rId9" Type="http://schemas.openxmlformats.org/officeDocument/2006/relationships/hyperlink" Target="http://www.comsol.com/stories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750549" cy="2853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8C70-277B-4B74-B137-487CD1BFD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4588933"/>
            <a:ext cx="2450592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E08046-4BE1-4FB9-890C-3BAA6099F53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1851" y="4953000"/>
            <a:ext cx="2450592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6E2C5B-58AD-4D69-8653-58174ACC8AD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39059" y="4603639"/>
            <a:ext cx="2450592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99CD08-F90D-4D15-9B4E-79BB92E4CD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39059" y="4967706"/>
            <a:ext cx="2450592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398234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Content with Picture with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16AAA2-A7C1-4541-8877-3F69DB6229BC}"/>
              </a:ext>
            </a:extLst>
          </p:cNvPr>
          <p:cNvSpPr/>
          <p:nvPr/>
        </p:nvSpPr>
        <p:spPr>
          <a:xfrm>
            <a:off x="5183717" y="0"/>
            <a:ext cx="7008283" cy="6858000"/>
          </a:xfrm>
          <a:prstGeom prst="rect">
            <a:avLst/>
          </a:prstGeom>
          <a:solidFill>
            <a:srgbClr val="D3E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990600"/>
            <a:ext cx="3932767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86400" y="279400"/>
            <a:ext cx="6400800" cy="62992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0318" y="2057400"/>
            <a:ext cx="3932767" cy="42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467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9531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ONAL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990600"/>
            <a:ext cx="3932767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86400" y="279400"/>
            <a:ext cx="6400800" cy="62992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0318" y="2057400"/>
            <a:ext cx="3932767" cy="4216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467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4948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PTIONAL Content with Picture with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16AAA2-A7C1-4541-8877-3F69DB6229BC}"/>
              </a:ext>
            </a:extLst>
          </p:cNvPr>
          <p:cNvSpPr/>
          <p:nvPr/>
        </p:nvSpPr>
        <p:spPr>
          <a:xfrm>
            <a:off x="8229600" y="0"/>
            <a:ext cx="3962400" cy="6858000"/>
          </a:xfrm>
          <a:prstGeom prst="rect">
            <a:avLst/>
          </a:prstGeom>
          <a:solidFill>
            <a:srgbClr val="D3E2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9FB627-FD00-4FAF-95D2-71E0F07C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990600"/>
            <a:ext cx="7084483" cy="10668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DC379B0-B7F6-4942-A1A3-CADED67F6B3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534400" y="279400"/>
            <a:ext cx="3352800" cy="6299200"/>
          </a:xfrm>
          <a:noFill/>
        </p:spPr>
        <p:txBody>
          <a:bodyPr/>
          <a:lstStyle>
            <a:lvl3pPr>
              <a:defRPr/>
            </a:lvl3pPr>
          </a:lstStyle>
          <a:p>
            <a:pPr lvl="0"/>
            <a:r>
              <a:rPr lang="en-US" dirty="0"/>
              <a:t>Click to add transparent background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59D9A38-D1D3-4C7D-A204-0D4D6C3813F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0317" y="2057400"/>
            <a:ext cx="7084483" cy="4216400"/>
          </a:xfrm>
          <a:prstGeom prst="rect">
            <a:avLst/>
          </a:prstGeom>
        </p:spPr>
        <p:txBody>
          <a:bodyPr numCol="1">
            <a:normAutofit/>
          </a:bodyPr>
          <a:lstStyle>
            <a:lvl1pPr>
              <a:lnSpc>
                <a:spcPct val="100000"/>
              </a:lnSpc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467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6561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38236-E9A1-5845-B207-CB91FAB1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E7365-D38C-47DC-98CE-EFDE9B5AA7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5959714"/>
            <a:ext cx="2844800" cy="12319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Add your country “</a:t>
            </a:r>
            <a:r>
              <a:rPr lang="en-US" dirty="0" err="1"/>
              <a:t>comsol.com</a:t>
            </a:r>
            <a:r>
              <a:rPr lang="en-US" dirty="0"/>
              <a:t>/contact” link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B2EF8-F126-9449-AF26-554461030ADD}"/>
              </a:ext>
            </a:extLst>
          </p:cNvPr>
          <p:cNvSpPr txBox="1"/>
          <p:nvPr/>
        </p:nvSpPr>
        <p:spPr>
          <a:xfrm>
            <a:off x="406400" y="5359401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19765862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Liv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45252-8BBC-184E-9C41-612C8DD6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5689600" y="1905001"/>
            <a:ext cx="386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Contact Us for a Live Demonstration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5689600" y="2875996"/>
            <a:ext cx="3860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r>
              <a:rPr lang="en-US" sz="2133" b="0" i="0" dirty="0">
                <a:solidFill>
                  <a:schemeClr val="tx1"/>
                </a:solidFill>
                <a:latin typeface="Lato" panose="020F0502020204030203" pitchFamily="34" charset="77"/>
              </a:rPr>
              <a:t>/request-a-demo</a:t>
            </a:r>
          </a:p>
        </p:txBody>
      </p:sp>
    </p:spTree>
    <p:extLst>
      <p:ext uri="{BB962C8B-B14F-4D97-AF65-F5344CB8AC3E}">
        <p14:creationId xmlns:p14="http://schemas.microsoft.com/office/powerpoint/2010/main" val="2082350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Resources to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A83A-FD71-394F-B4AF-D0F7198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b="7749"/>
          <a:stretch/>
        </p:blipFill>
        <p:spPr>
          <a:xfrm>
            <a:off x="609600" y="1"/>
            <a:ext cx="11582400" cy="627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882056" y="1286164"/>
            <a:ext cx="386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Further Resources to Get Started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882056" y="2257159"/>
            <a:ext cx="3860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endParaRPr lang="en-US" sz="2133" b="0" i="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B166C7F8-C424-7449-A19A-6EFB37F971D8}"/>
              </a:ext>
            </a:extLst>
          </p:cNvPr>
          <p:cNvSpPr/>
          <p:nvPr/>
        </p:nvSpPr>
        <p:spPr>
          <a:xfrm>
            <a:off x="882056" y="2819400"/>
            <a:ext cx="3385144" cy="162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542C372-51F9-7B49-95F3-2BB4DD107F2C}"/>
              </a:ext>
            </a:extLst>
          </p:cNvPr>
          <p:cNvSpPr/>
          <p:nvPr/>
        </p:nvSpPr>
        <p:spPr>
          <a:xfrm>
            <a:off x="4267200" y="2819400"/>
            <a:ext cx="3352800" cy="162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218B93B9-5E84-F144-B5CB-7142E73CC8BF}"/>
              </a:ext>
            </a:extLst>
          </p:cNvPr>
          <p:cNvSpPr/>
          <p:nvPr/>
        </p:nvSpPr>
        <p:spPr>
          <a:xfrm>
            <a:off x="882056" y="4463842"/>
            <a:ext cx="3352800" cy="160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Rectangle 5">
            <a:hlinkClick r:id="rId7"/>
            <a:extLst>
              <a:ext uri="{FF2B5EF4-FFF2-40B4-BE49-F238E27FC236}">
                <a16:creationId xmlns:a16="http://schemas.microsoft.com/office/drawing/2014/main" id="{5AB17312-9520-7E42-A4CD-6B7EB6B7EF86}"/>
              </a:ext>
            </a:extLst>
          </p:cNvPr>
          <p:cNvSpPr/>
          <p:nvPr/>
        </p:nvSpPr>
        <p:spPr>
          <a:xfrm>
            <a:off x="4368800" y="4445001"/>
            <a:ext cx="3251200" cy="1644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3297258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TA: Resources to Insp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5BA83A-FD71-394F-B4AF-D0F7198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5" b="5992"/>
          <a:stretch/>
        </p:blipFill>
        <p:spPr>
          <a:xfrm>
            <a:off x="711200" y="0"/>
            <a:ext cx="11480801" cy="637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8C4084-0E28-3947-A3EB-0D844D62F7D6}"/>
              </a:ext>
            </a:extLst>
          </p:cNvPr>
          <p:cNvSpPr txBox="1"/>
          <p:nvPr/>
        </p:nvSpPr>
        <p:spPr>
          <a:xfrm>
            <a:off x="882056" y="1286164"/>
            <a:ext cx="386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chemeClr val="accent1"/>
                </a:solidFill>
                <a:latin typeface="Lato" panose="020F0502020204030203" pitchFamily="34" charset="77"/>
              </a:rPr>
              <a:t>Further Resources for Inspiration</a:t>
            </a:r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9D36EDD0-8077-4F4B-9631-D6CFBBDAD084}"/>
              </a:ext>
            </a:extLst>
          </p:cNvPr>
          <p:cNvSpPr txBox="1"/>
          <p:nvPr/>
        </p:nvSpPr>
        <p:spPr>
          <a:xfrm>
            <a:off x="882056" y="2257159"/>
            <a:ext cx="38608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0" i="0" dirty="0" err="1">
                <a:solidFill>
                  <a:schemeClr val="tx1"/>
                </a:solidFill>
                <a:latin typeface="Lato" panose="020F0502020204030203" pitchFamily="34" charset="77"/>
              </a:rPr>
              <a:t>comsol.com</a:t>
            </a:r>
            <a:endParaRPr lang="en-US" sz="2133" b="0" i="0" dirty="0">
              <a:solidFill>
                <a:schemeClr val="tx1"/>
              </a:solidFill>
              <a:latin typeface="Lato" panose="020F0502020204030203" pitchFamily="34" charset="77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B166C7F8-C424-7449-A19A-6EFB37F971D8}"/>
              </a:ext>
            </a:extLst>
          </p:cNvPr>
          <p:cNvSpPr/>
          <p:nvPr/>
        </p:nvSpPr>
        <p:spPr>
          <a:xfrm>
            <a:off x="882056" y="2819400"/>
            <a:ext cx="3385144" cy="162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" name="Rectangle 2">
            <a:hlinkClick r:id="rId5"/>
            <a:extLst>
              <a:ext uri="{FF2B5EF4-FFF2-40B4-BE49-F238E27FC236}">
                <a16:creationId xmlns:a16="http://schemas.microsoft.com/office/drawing/2014/main" id="{7542C372-51F9-7B49-95F3-2BB4DD107F2C}"/>
              </a:ext>
            </a:extLst>
          </p:cNvPr>
          <p:cNvSpPr/>
          <p:nvPr/>
        </p:nvSpPr>
        <p:spPr>
          <a:xfrm>
            <a:off x="4368800" y="2819400"/>
            <a:ext cx="3251200" cy="162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5" name="Rectangle 4">
            <a:hlinkClick r:id="rId6"/>
            <a:extLst>
              <a:ext uri="{FF2B5EF4-FFF2-40B4-BE49-F238E27FC236}">
                <a16:creationId xmlns:a16="http://schemas.microsoft.com/office/drawing/2014/main" id="{218B93B9-5E84-F144-B5CB-7142E73CC8BF}"/>
              </a:ext>
            </a:extLst>
          </p:cNvPr>
          <p:cNvSpPr/>
          <p:nvPr/>
        </p:nvSpPr>
        <p:spPr>
          <a:xfrm>
            <a:off x="882056" y="4463842"/>
            <a:ext cx="3352800" cy="160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6" name="Rectangle 5">
            <a:hlinkClick r:id="rId7"/>
            <a:extLst>
              <a:ext uri="{FF2B5EF4-FFF2-40B4-BE49-F238E27FC236}">
                <a16:creationId xmlns:a16="http://schemas.microsoft.com/office/drawing/2014/main" id="{5AB17312-9520-7E42-A4CD-6B7EB6B7EF86}"/>
              </a:ext>
            </a:extLst>
          </p:cNvPr>
          <p:cNvSpPr/>
          <p:nvPr/>
        </p:nvSpPr>
        <p:spPr>
          <a:xfrm>
            <a:off x="4368800" y="4445001"/>
            <a:ext cx="3251200" cy="1644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7" name="Rectangle 6">
            <a:hlinkClick r:id="rId7"/>
            <a:extLst>
              <a:ext uri="{FF2B5EF4-FFF2-40B4-BE49-F238E27FC236}">
                <a16:creationId xmlns:a16="http://schemas.microsoft.com/office/drawing/2014/main" id="{FB176131-B89E-304A-92DF-9CD3D468CD52}"/>
              </a:ext>
            </a:extLst>
          </p:cNvPr>
          <p:cNvSpPr/>
          <p:nvPr/>
        </p:nvSpPr>
        <p:spPr>
          <a:xfrm>
            <a:off x="882056" y="2819400"/>
            <a:ext cx="3352800" cy="1524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0" name="Rectangle 9">
            <a:hlinkClick r:id="rId8"/>
            <a:extLst>
              <a:ext uri="{FF2B5EF4-FFF2-40B4-BE49-F238E27FC236}">
                <a16:creationId xmlns:a16="http://schemas.microsoft.com/office/drawing/2014/main" id="{D57913DA-4C41-E144-8C67-313CA8644FB7}"/>
              </a:ext>
            </a:extLst>
          </p:cNvPr>
          <p:cNvSpPr/>
          <p:nvPr/>
        </p:nvSpPr>
        <p:spPr>
          <a:xfrm>
            <a:off x="4267200" y="2819400"/>
            <a:ext cx="3352800" cy="162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1" name="Rectangle 10">
            <a:hlinkClick r:id="rId9"/>
            <a:extLst>
              <a:ext uri="{FF2B5EF4-FFF2-40B4-BE49-F238E27FC236}">
                <a16:creationId xmlns:a16="http://schemas.microsoft.com/office/drawing/2014/main" id="{84D23C97-34CA-EB47-8438-4CEEB5B8B203}"/>
              </a:ext>
            </a:extLst>
          </p:cNvPr>
          <p:cNvSpPr/>
          <p:nvPr/>
        </p:nvSpPr>
        <p:spPr>
          <a:xfrm>
            <a:off x="882056" y="4463842"/>
            <a:ext cx="3352800" cy="1606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2" name="Rectangle 11">
            <a:hlinkClick r:id="rId5"/>
            <a:extLst>
              <a:ext uri="{FF2B5EF4-FFF2-40B4-BE49-F238E27FC236}">
                <a16:creationId xmlns:a16="http://schemas.microsoft.com/office/drawing/2014/main" id="{E56E6BD5-8E0F-3E4D-AD7C-420C316889E3}"/>
              </a:ext>
            </a:extLst>
          </p:cNvPr>
          <p:cNvSpPr/>
          <p:nvPr/>
        </p:nvSpPr>
        <p:spPr>
          <a:xfrm>
            <a:off x="4267200" y="4445001"/>
            <a:ext cx="3352800" cy="1644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</p:spTree>
    <p:extLst>
      <p:ext uri="{BB962C8B-B14F-4D97-AF65-F5344CB8AC3E}">
        <p14:creationId xmlns:p14="http://schemas.microsoft.com/office/powerpoint/2010/main" val="313251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AA8A8-3946-DE4F-97CB-CBC48B9F7A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4038600"/>
            <a:ext cx="10750549" cy="164253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28C70-277B-4B74-B137-487CD1BFD7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1" y="5690369"/>
            <a:ext cx="2450592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8E08046-4BE1-4FB9-890C-3BAA6099F53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831851" y="6054436"/>
            <a:ext cx="2450592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chemeClr val="bg2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86E2C5B-58AD-4D69-8653-58174ACC8AD7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3639059" y="5705075"/>
            <a:ext cx="2450592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chemeClr val="bg2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599CD08-F90D-4D15-9B4E-79BB92E4CDF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3639059" y="6069142"/>
            <a:ext cx="2450592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chemeClr val="bg2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32012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E514-B9D5-4E6A-B99C-10D5D54F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10267"/>
            <a:ext cx="10750549" cy="285326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4FF62A3-F460-4741-8342-309E52138A7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71750" y="4582088"/>
            <a:ext cx="2449095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8AF9C0-51D9-4A91-8E30-9CA60298FBC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71750" y="4946155"/>
            <a:ext cx="2449095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4298647-61D0-4FBB-8F52-37C8A845D3E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741171" y="4582088"/>
            <a:ext cx="2449095" cy="46566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133"/>
              </a:spcBef>
              <a:buNone/>
              <a:defRPr sz="2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578A0BF-E876-40F4-A20B-1A438C7EEF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741171" y="4946155"/>
            <a:ext cx="2449095" cy="604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33"/>
              </a:spcBef>
              <a:buNone/>
              <a:defRPr sz="1600" b="0" i="0">
                <a:solidFill>
                  <a:srgbClr val="393A39"/>
                </a:solidFill>
                <a:latin typeface="Lato Light" panose="020F0302020204030203" pitchFamily="34" charset="77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Title,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9E506-AD96-463A-84F2-AAE1BB90340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65200" y="4576741"/>
            <a:ext cx="1487424" cy="14874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8A7706D-1D21-49ED-888E-699D6B6BE78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137295" y="4572000"/>
            <a:ext cx="1487424" cy="14874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733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0E37-2066-457D-A866-CD6115300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3472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BC01D0-B230-4859-8CF6-4664E1E5F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347200" cy="16552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8A22-6A5B-4550-87C4-98CDB884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1DA0-7E63-4CDE-961E-607D001A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744200" cy="500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571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83CD7-383B-48A0-8B71-F06BC83DE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71601"/>
            <a:ext cx="5287435" cy="5003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55965-8388-42DC-8FE0-FECC99CDC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965" y="1371601"/>
            <a:ext cx="5287435" cy="50037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35649-F5E1-436D-BCBC-468BEAF27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17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55CD0-D773-472C-923C-F2A3641F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371601"/>
            <a:ext cx="5293783" cy="838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70D2E-452D-4D8D-8871-F92BDDC485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209775"/>
            <a:ext cx="5293783" cy="41656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265C34-988A-4381-BE35-3CF787479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6499" y="1371601"/>
            <a:ext cx="5295901" cy="8382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400" b="1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AD278-0467-4156-945B-8A0C6FB1AA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499" y="2209798"/>
            <a:ext cx="5295901" cy="41655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lnSpc>
                <a:spcPct val="100000"/>
              </a:lnSpc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9489FC-5B9D-4C9C-A962-ECD59DECD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990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80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4E7365-D38C-47DC-98CE-EFDE9B5AA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744200" cy="5003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393A39"/>
                </a:solidFill>
                <a:latin typeface="Lato" panose="020F0502020204030203" pitchFamily="34" charset="0"/>
              </a:defRPr>
            </a:lvl1pPr>
            <a:lvl2pPr>
              <a:defRPr sz="1867">
                <a:solidFill>
                  <a:srgbClr val="393A39"/>
                </a:solidFill>
                <a:latin typeface="Lato" panose="020F0502020204030203" pitchFamily="34" charset="0"/>
              </a:defRPr>
            </a:lvl2pPr>
            <a:lvl3pPr>
              <a:defRPr sz="1600">
                <a:solidFill>
                  <a:srgbClr val="393A39"/>
                </a:solidFill>
                <a:latin typeface="Lato" panose="020F0502020204030203" pitchFamily="34" charset="0"/>
              </a:defRPr>
            </a:lvl3pPr>
            <a:lvl4pPr marL="1828754" indent="0">
              <a:buNone/>
              <a:defRPr sz="1600">
                <a:latin typeface="Lato" panose="020F0502020204030203" pitchFamily="34" charset="0"/>
              </a:defRPr>
            </a:lvl4pPr>
            <a:lvl5pPr marL="2438339" indent="0">
              <a:buNone/>
              <a:defRPr sz="1600"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057F52-E5D6-4C4F-8C1F-48ED323F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744200" cy="99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rgbClr val="1B4D81"/>
                </a:solidFill>
                <a:latin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51587-1A95-4AA5-AD68-679421FFF7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46163" y="5969000"/>
            <a:ext cx="4036237" cy="406400"/>
          </a:xfrm>
        </p:spPr>
        <p:txBody>
          <a:bodyPr>
            <a:normAutofit/>
          </a:bodyPr>
          <a:lstStyle>
            <a:lvl1pPr marL="0" indent="0">
              <a:buNone/>
              <a:defRPr sz="1067" b="1" i="1">
                <a:solidFill>
                  <a:schemeClr val="accent2"/>
                </a:solidFill>
                <a:latin typeface="Lato" panose="020F0502020204030203" pitchFamily="34" charset="77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629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83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F58E3-9A58-46F0-BF14-7D50442D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1"/>
            <a:ext cx="10744200" cy="9906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A2A96-2EF0-4D95-8F42-7400F1711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1"/>
            <a:ext cx="10744200" cy="5003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013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1B4D8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34945" indent="-234945" algn="l" defTabSz="1219170" rtl="0" eaLnBrk="1" latinLnBrk="0" hangingPunct="1">
        <a:lnSpc>
          <a:spcPct val="100000"/>
        </a:lnSpc>
        <a:spcBef>
          <a:spcPts val="1333"/>
        </a:spcBef>
        <a:buFont typeface="Wingdings" pitchFamily="2" charset="2"/>
        <a:buChar char="§"/>
        <a:tabLst/>
        <a:defRPr sz="2133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1pPr>
      <a:lvl2pPr marL="685783" indent="-296326" algn="l" defTabSz="1219170" rtl="0" eaLnBrk="1" latinLnBrk="0" hangingPunct="1">
        <a:lnSpc>
          <a:spcPct val="100000"/>
        </a:lnSpc>
        <a:spcBef>
          <a:spcPts val="667"/>
        </a:spcBef>
        <a:buFontTx/>
        <a:buBlip>
          <a:blip r:embed="rId19"/>
        </a:buBlip>
        <a:tabLst/>
        <a:defRPr sz="1867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2pPr>
      <a:lvl3pPr marL="994808" indent="-226478" algn="l" defTabSz="1075240" rtl="0" eaLnBrk="1" latinLnBrk="0" hangingPunct="1">
        <a:lnSpc>
          <a:spcPct val="100000"/>
        </a:lnSpc>
        <a:spcBef>
          <a:spcPts val="667"/>
        </a:spcBef>
        <a:buFont typeface="Arial" panose="020B0604020202020204" pitchFamily="34" charset="0"/>
        <a:buChar char="•"/>
        <a:tabLst/>
        <a:defRPr sz="1600" kern="1200">
          <a:solidFill>
            <a:srgbClr val="393A39"/>
          </a:solidFill>
          <a:latin typeface="Lato" panose="020F0502020204030203" pitchFamily="34" charset="0"/>
          <a:ea typeface="+mn-ea"/>
          <a:cs typeface="+mn-cs"/>
        </a:defRPr>
      </a:lvl3pPr>
      <a:lvl4pPr marL="1828754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1467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1467" kern="1200">
          <a:solidFill>
            <a:schemeClr val="tx1"/>
          </a:solidFill>
          <a:latin typeface="Lato" panose="020F0502020204030203" pitchFamily="34" charset="0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altLang="sv-SE" sz="4400" dirty="0"/>
              <a:t>A Rechargeable Lithium Battery Model Charge and Discharge Cycle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/>
              <a:t>The model is based on the study by</a:t>
            </a:r>
          </a:p>
          <a:p>
            <a:r>
              <a:rPr lang="en-GB"/>
              <a:t>John Newman, et al. [1]</a:t>
            </a:r>
          </a:p>
          <a:p>
            <a:endParaRPr lang="en-GB"/>
          </a:p>
          <a:p>
            <a:r>
              <a:rPr lang="en-GB"/>
              <a:t>[1] M. Doyle, J. Newman, A.S. Gozdz, C.N. Schmutz, J.M. Tarascon, J. Electrochem. Soc., 143, p. 1890, 1996.</a:t>
            </a:r>
          </a:p>
          <a:p>
            <a:endParaRPr lang="sv-S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Results: </a:t>
            </a:r>
            <a:br>
              <a:rPr lang="en-GB" altLang="sv-SE"/>
            </a:br>
            <a:r>
              <a:rPr lang="en-GB" altLang="sv-SE"/>
              <a:t>Charge Transfer Current Density Distribution</a:t>
            </a:r>
            <a:endParaRPr lang="en-GB" altLang="sv-SE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41" y="1497927"/>
            <a:ext cx="5951220" cy="446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39" y="1866376"/>
            <a:ext cx="5923925" cy="4442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Results: </a:t>
            </a:r>
            <a:br>
              <a:rPr lang="en-GB" altLang="sv-SE"/>
            </a:br>
            <a:r>
              <a:rPr lang="en-GB" altLang="sv-SE"/>
              <a:t>Concentration Distribution</a:t>
            </a:r>
            <a:endParaRPr lang="en-GB" altLang="sv-SE" dirty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altLang="sv-SE" dirty="0"/>
              <a:t>The electrolyte concentration reaches a steady-state during charge.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03" y="2276872"/>
            <a:ext cx="5481397" cy="411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Results: </a:t>
            </a:r>
            <a:br>
              <a:rPr lang="en-GB" altLang="sv-SE"/>
            </a:br>
            <a:r>
              <a:rPr lang="en-GB" altLang="sv-SE"/>
              <a:t>Solid Phase Concentration Polarization</a:t>
            </a:r>
            <a:endParaRPr lang="en-GB" alt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At the end of the 2000 s discharge stage, the positive electrode is subjected to a large variation in Li-concentration caused by the nonuniform current density distribution.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39816" y="5415996"/>
            <a:ext cx="134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Negative electrode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44072" y="5415996"/>
            <a:ext cx="1281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Positive electrode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transient charge and discharge performance of a battery is strongly dependent on the design and choice of materials. This model allows engineers and scientists to investigate the behavior of a Li-ion cell based on a number of design parameters.</a:t>
            </a:r>
          </a:p>
          <a:p>
            <a:r>
              <a:rPr lang="en-US" dirty="0"/>
              <a:t>The model predicts cell voltage, capacity, current distribution, and concentration in the electrolyte and in the electrode particles during operation.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The results in the reference paper are reproduced by the model.</a:t>
            </a:r>
          </a:p>
          <a:p>
            <a:pPr lvl="1"/>
            <a:r>
              <a:rPr lang="en-US" dirty="0"/>
              <a:t>The results allow for detailed studies of the concentration polarization and the current distribution in the battery during discharge.</a:t>
            </a:r>
          </a:p>
          <a:p>
            <a:r>
              <a:rPr lang="en-US" dirty="0"/>
              <a:t>This model can be used and modified to describe most commercial Li-ion batteries during discharge and charge.</a:t>
            </a:r>
          </a:p>
          <a:p>
            <a:endParaRPr lang="sv-S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- Geometry</a:t>
            </a:r>
            <a:endParaRPr lang="en-GB" altLang="sv-SE" dirty="0"/>
          </a:p>
        </p:txBody>
      </p:sp>
      <p:sp>
        <p:nvSpPr>
          <p:cNvPr id="6147" name="Rectangle 2"/>
          <p:cNvSpPr>
            <a:spLocks noGrp="1" noChangeArrowheads="1"/>
          </p:cNvSpPr>
          <p:nvPr>
            <p:ph sz="half" idx="10"/>
          </p:nvPr>
        </p:nvSpPr>
        <p:spPr>
          <a:xfrm>
            <a:off x="840318" y="2057400"/>
            <a:ext cx="3932767" cy="4216400"/>
          </a:xfrm>
        </p:spPr>
        <p:txBody>
          <a:bodyPr/>
          <a:lstStyle/>
          <a:p>
            <a:r>
              <a:rPr lang="en-US" altLang="sv-SE" dirty="0"/>
              <a:t>The geometry is parameterized, which makes is easy change dimensions.</a:t>
            </a:r>
          </a:p>
          <a:p>
            <a:r>
              <a:rPr lang="en-US" altLang="sv-SE" dirty="0"/>
              <a:t>A 1D geometry represents the width of the cell.</a:t>
            </a:r>
          </a:p>
          <a:p>
            <a:r>
              <a:rPr lang="en-US" altLang="sv-SE" dirty="0"/>
              <a:t>The transport and reactions along the radius of the active particles are modeled in a separate extra dimension in the two electrode domains.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95111" y="1988840"/>
            <a:ext cx="5749737" cy="3416881"/>
            <a:chOff x="963411" y="3449037"/>
            <a:chExt cx="6038587" cy="3588535"/>
          </a:xfrm>
        </p:grpSpPr>
        <p:pic>
          <p:nvPicPr>
            <p:cNvPr id="614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45" b="25197"/>
            <a:stretch>
              <a:fillRect/>
            </a:stretch>
          </p:blipFill>
          <p:spPr bwMode="auto">
            <a:xfrm>
              <a:off x="2233148" y="3458940"/>
              <a:ext cx="4768850" cy="1435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6150" name="Text Box 5"/>
            <p:cNvSpPr txBox="1">
              <a:spLocks noChangeArrowheads="1"/>
            </p:cNvSpPr>
            <p:nvPr/>
          </p:nvSpPr>
          <p:spPr bwMode="auto">
            <a:xfrm>
              <a:off x="2452085" y="6744367"/>
              <a:ext cx="2413682" cy="29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200" b="1" i="1" dirty="0">
                  <a:solidFill>
                    <a:schemeClr val="accent2"/>
                  </a:solidFill>
                  <a:latin typeface="Calibri Light" panose="020F0302020204030204" pitchFamily="34" charset="0"/>
                </a:rPr>
                <a:t>1D Battery Assembly</a:t>
              </a:r>
            </a:p>
          </p:txBody>
        </p:sp>
        <p:sp>
          <p:nvSpPr>
            <p:cNvPr id="6151" name="Text Box 6"/>
            <p:cNvSpPr txBox="1">
              <a:spLocks noChangeArrowheads="1"/>
            </p:cNvSpPr>
            <p:nvPr/>
          </p:nvSpPr>
          <p:spPr bwMode="auto">
            <a:xfrm>
              <a:off x="963411" y="5390604"/>
              <a:ext cx="1195957" cy="29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2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Particle Model</a:t>
              </a:r>
            </a:p>
          </p:txBody>
        </p:sp>
        <p:sp>
          <p:nvSpPr>
            <p:cNvPr id="6152" name="Line 7"/>
            <p:cNvSpPr>
              <a:spLocks noChangeShapeType="1"/>
            </p:cNvSpPr>
            <p:nvPr/>
          </p:nvSpPr>
          <p:spPr bwMode="auto">
            <a:xfrm flipV="1">
              <a:off x="2612559" y="5062338"/>
              <a:ext cx="1588" cy="103663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sv-SE"/>
            </a:p>
          </p:txBody>
        </p:sp>
        <p:sp>
          <p:nvSpPr>
            <p:cNvPr id="6153" name="Text Box 8"/>
            <p:cNvSpPr txBox="1">
              <a:spLocks noChangeArrowheads="1"/>
            </p:cNvSpPr>
            <p:nvPr/>
          </p:nvSpPr>
          <p:spPr bwMode="auto">
            <a:xfrm>
              <a:off x="3129442" y="3453799"/>
              <a:ext cx="818847" cy="63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100µm</a:t>
              </a:r>
            </a:p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Negative</a:t>
              </a:r>
            </a:p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Electrode</a:t>
              </a:r>
            </a:p>
          </p:txBody>
        </p:sp>
        <p:sp>
          <p:nvSpPr>
            <p:cNvPr id="6154" name="Text Box 9"/>
            <p:cNvSpPr txBox="1">
              <a:spLocks noChangeArrowheads="1"/>
            </p:cNvSpPr>
            <p:nvPr/>
          </p:nvSpPr>
          <p:spPr bwMode="auto">
            <a:xfrm>
              <a:off x="5096354" y="3449037"/>
              <a:ext cx="818847" cy="632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174 µm</a:t>
              </a:r>
            </a:p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 Positive</a:t>
              </a:r>
            </a:p>
            <a:p>
              <a:pPr algn="ctr"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Electrode</a:t>
              </a:r>
            </a:p>
          </p:txBody>
        </p:sp>
        <p:sp>
          <p:nvSpPr>
            <p:cNvPr id="6155" name="Text Box 10"/>
            <p:cNvSpPr txBox="1">
              <a:spLocks noChangeArrowheads="1"/>
            </p:cNvSpPr>
            <p:nvPr/>
          </p:nvSpPr>
          <p:spPr bwMode="auto">
            <a:xfrm>
              <a:off x="3861305" y="4100959"/>
              <a:ext cx="1371046" cy="29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2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50 µm Separator</a:t>
              </a:r>
            </a:p>
          </p:txBody>
        </p:sp>
        <p:sp>
          <p:nvSpPr>
            <p:cNvPr id="6156" name="Text Box 11"/>
            <p:cNvSpPr txBox="1">
              <a:spLocks noChangeArrowheads="1"/>
            </p:cNvSpPr>
            <p:nvPr/>
          </p:nvSpPr>
          <p:spPr bwMode="auto">
            <a:xfrm>
              <a:off x="2233147" y="5359367"/>
              <a:ext cx="254863" cy="293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GB" altLang="sv-SE" sz="12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r</a:t>
              </a:r>
            </a:p>
          </p:txBody>
        </p:sp>
        <p:sp>
          <p:nvSpPr>
            <p:cNvPr id="6157" name="Text Box 12"/>
            <p:cNvSpPr txBox="1">
              <a:spLocks noChangeArrowheads="1"/>
            </p:cNvSpPr>
            <p:nvPr/>
          </p:nvSpPr>
          <p:spPr bwMode="auto">
            <a:xfrm>
              <a:off x="3381634" y="5269684"/>
              <a:ext cx="974468" cy="454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Negative</a:t>
              </a:r>
            </a:p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Electrode</a:t>
              </a:r>
            </a:p>
          </p:txBody>
        </p:sp>
        <p:sp>
          <p:nvSpPr>
            <p:cNvPr id="6158" name="Text Box 13"/>
            <p:cNvSpPr txBox="1">
              <a:spLocks noChangeArrowheads="1"/>
            </p:cNvSpPr>
            <p:nvPr/>
          </p:nvSpPr>
          <p:spPr bwMode="auto">
            <a:xfrm>
              <a:off x="5029769" y="5269685"/>
              <a:ext cx="952017" cy="454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5pPr>
              <a:lvl6pPr marL="25146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6pPr>
              <a:lvl7pPr marL="29718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7pPr>
              <a:lvl8pPr marL="34290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8pPr>
              <a:lvl9pPr marL="3886200" indent="-228600" defTabSz="449263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Times New Roman" pitchFamily="16" charset="0"/>
                  <a:ea typeface="MS Gothic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Positive</a:t>
              </a:r>
            </a:p>
            <a:p>
              <a:pPr eaLnBrk="1" hangingPunct="1">
                <a:lnSpc>
                  <a:spcPct val="100000"/>
                </a:lnSpc>
                <a:buFont typeface="Arial" charset="0"/>
                <a:buNone/>
              </a:pPr>
              <a:r>
                <a:rPr lang="en-GB" altLang="sv-SE" sz="1100" dirty="0">
                  <a:solidFill>
                    <a:srgbClr val="000000"/>
                  </a:solidFill>
                  <a:latin typeface="Lato Light" panose="020F0302020204030203" pitchFamily="34" charset="0"/>
                </a:rPr>
                <a:t>Electrode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– Equations</a:t>
            </a:r>
            <a:endParaRPr lang="en-GB" altLang="sv-SE" dirty="0"/>
          </a:p>
        </p:txBody>
      </p:sp>
      <p:sp>
        <p:nvSpPr>
          <p:cNvPr id="103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sv-SE"/>
              <a:t>Electronic current density balance:</a:t>
            </a:r>
          </a:p>
          <a:p>
            <a:endParaRPr lang="en-GB" altLang="sv-SE"/>
          </a:p>
          <a:p>
            <a:r>
              <a:rPr lang="en-GB" altLang="sv-SE"/>
              <a:t>Butler-Volmer electrode kinetics:</a:t>
            </a:r>
          </a:p>
          <a:p>
            <a:pPr lvl="1"/>
            <a:endParaRPr lang="en-GB" altLang="sv-SE"/>
          </a:p>
          <a:p>
            <a:pPr lvl="1"/>
            <a:endParaRPr lang="en-GB" altLang="sv-SE"/>
          </a:p>
          <a:p>
            <a:r>
              <a:rPr lang="en-GB" altLang="sv-SE"/>
              <a:t>Ionic charge balances and material balances in the electrolyte:</a:t>
            </a:r>
          </a:p>
          <a:p>
            <a:endParaRPr lang="en-GB" altLang="sv-SE"/>
          </a:p>
          <a:p>
            <a:endParaRPr lang="en-GB" altLang="sv-SE"/>
          </a:p>
          <a:p>
            <a:endParaRPr lang="en-GB" altLang="sv-SE"/>
          </a:p>
          <a:p>
            <a:endParaRPr lang="en-GB" altLang="sv-SE" dirty="0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9730"/>
              </p:ext>
            </p:extLst>
          </p:nvPr>
        </p:nvGraphicFramePr>
        <p:xfrm>
          <a:off x="2423592" y="4100825"/>
          <a:ext cx="3134455" cy="58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" name="Equation" r:id="rId4" imgW="2298600" imgH="431640" progId="Equation.3">
                  <p:embed/>
                </p:oleObj>
              </mc:Choice>
              <mc:Fallback>
                <p:oleObj name="Equation" r:id="rId4" imgW="2298600" imgH="431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4100825"/>
                        <a:ext cx="3134455" cy="5886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848357"/>
              </p:ext>
            </p:extLst>
          </p:nvPr>
        </p:nvGraphicFramePr>
        <p:xfrm>
          <a:off x="2423592" y="4857008"/>
          <a:ext cx="5195291" cy="65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6" imgW="3809880" imgH="482400" progId="Equation.3">
                  <p:embed/>
                </p:oleObj>
              </mc:Choice>
              <mc:Fallback>
                <p:oleObj name="Equation" r:id="rId6" imgW="3809880" imgH="482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4857008"/>
                        <a:ext cx="5195291" cy="657818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063838"/>
              </p:ext>
            </p:extLst>
          </p:nvPr>
        </p:nvGraphicFramePr>
        <p:xfrm>
          <a:off x="2423592" y="2753526"/>
          <a:ext cx="2561647" cy="658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8" imgW="45110520" imgH="11582280" progId="Equation.3">
                  <p:embed/>
                </p:oleObj>
              </mc:Choice>
              <mc:Fallback>
                <p:oleObj name="Equation" r:id="rId8" imgW="45110520" imgH="115822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2753526"/>
                        <a:ext cx="2561647" cy="65809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981117"/>
              </p:ext>
            </p:extLst>
          </p:nvPr>
        </p:nvGraphicFramePr>
        <p:xfrm>
          <a:off x="2423592" y="1816057"/>
          <a:ext cx="1731436" cy="31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10" imgW="1269720" imgH="228600" progId="Equation.3">
                  <p:embed/>
                </p:oleObj>
              </mc:Choice>
              <mc:Fallback>
                <p:oleObj name="Equation" r:id="rId10" imgW="126972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1816057"/>
                        <a:ext cx="1731436" cy="31172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– Equations</a:t>
            </a:r>
          </a:p>
        </p:txBody>
      </p:sp>
      <p:sp>
        <p:nvSpPr>
          <p:cNvPr id="205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sv-SE" dirty="0"/>
              <a:t>Diffusion and reaction of Li in the solid particles is modeled using </a:t>
            </a:r>
            <a:r>
              <a:rPr lang="en-US" altLang="sv-SE" dirty="0" err="1"/>
              <a:t>Farady’s</a:t>
            </a:r>
            <a:r>
              <a:rPr lang="en-US" altLang="sv-SE" dirty="0"/>
              <a:t> law and the spherical diffusion-reaction equation: </a:t>
            </a:r>
          </a:p>
          <a:p>
            <a:pPr lvl="1"/>
            <a:r>
              <a:rPr lang="en-US" altLang="sv-SE" dirty="0"/>
              <a:t>This equation is built-in using the Li-Ion battery interface: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051770"/>
              </p:ext>
            </p:extLst>
          </p:nvPr>
        </p:nvGraphicFramePr>
        <p:xfrm>
          <a:off x="4655840" y="2852936"/>
          <a:ext cx="24939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4" imgW="1663560" imgH="393480" progId="Equation.3">
                  <p:embed/>
                </p:oleObj>
              </mc:Choice>
              <mc:Fallback>
                <p:oleObj name="Equation" r:id="rId4" imgW="166356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40" y="2852936"/>
                        <a:ext cx="2493963" cy="590550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– Parameters</a:t>
            </a:r>
            <a:endParaRPr lang="en-GB" altLang="sv-SE" dirty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sv-SE"/>
              <a:t>The battery consists of a carbon-based negative electrode (MCMB), a LiMn</a:t>
            </a:r>
            <a:r>
              <a:rPr lang="en-GB" altLang="sv-SE" baseline="-25000"/>
              <a:t>2</a:t>
            </a:r>
            <a:r>
              <a:rPr lang="en-GB" altLang="sv-SE"/>
              <a:t>O</a:t>
            </a:r>
            <a:r>
              <a:rPr lang="en-GB" altLang="sv-SE" baseline="-25000"/>
              <a:t>4</a:t>
            </a:r>
            <a:r>
              <a:rPr lang="en-GB" altLang="sv-SE"/>
              <a:t> positive electrode, and a gel electrolyte made of 1:2 EC:DMC with 2 mol/dm3 </a:t>
            </a:r>
            <a:br>
              <a:rPr lang="en-GB" altLang="sv-SE"/>
            </a:br>
            <a:r>
              <a:rPr lang="en-GB" altLang="sv-SE"/>
              <a:t>LiPF</a:t>
            </a:r>
            <a:r>
              <a:rPr lang="en-GB" altLang="sv-SE" baseline="-25000"/>
              <a:t>6</a:t>
            </a:r>
            <a:r>
              <a:rPr lang="en-GB" altLang="sv-SE"/>
              <a:t> salt.</a:t>
            </a:r>
          </a:p>
          <a:p>
            <a:r>
              <a:rPr lang="en-GB" altLang="sv-SE"/>
              <a:t>Experimental data, available through interpolation functions, describe the ionic conductivity as function of concentration and electrode potentials as functions of state of charge (SOC).</a:t>
            </a:r>
            <a:endParaRPr lang="en-GB" altLang="sv-SE" dirty="0"/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303" y="3933056"/>
            <a:ext cx="292258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70" y="3933056"/>
            <a:ext cx="292258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917" y="3933056"/>
            <a:ext cx="2922587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8438999" y="5259711"/>
            <a:ext cx="1244549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+mn-lt"/>
              </a:rPr>
              <a:t>Ionic</a:t>
            </a: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+mn-lt"/>
              </a:rPr>
              <a:t>conductivity,</a:t>
            </a:r>
            <a:r>
              <a:rPr lang="en-GB" altLang="sv-SE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 </a:t>
            </a:r>
            <a:r>
              <a:rPr lang="en-GB" altLang="sv-SE" sz="1600" dirty="0">
                <a:solidFill>
                  <a:schemeClr val="accent2"/>
                </a:solidFill>
                <a:latin typeface="Symbol" pitchFamily="16" charset="2"/>
              </a:rPr>
              <a:t></a:t>
            </a:r>
            <a:r>
              <a:rPr lang="en-GB" altLang="sv-SE" sz="1600" baseline="-25000" dirty="0">
                <a:solidFill>
                  <a:schemeClr val="accent2"/>
                </a:solidFill>
                <a:latin typeface="Symbol" pitchFamily="16" charset="2"/>
              </a:rPr>
              <a:t></a:t>
            </a:r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504915" y="4126322"/>
            <a:ext cx="1883762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Lato" panose="020F0502020204030203" pitchFamily="34" charset="0"/>
              </a:rPr>
              <a:t>Positive electrode</a:t>
            </a: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Lato" panose="020F0502020204030203" pitchFamily="34" charset="0"/>
              </a:rPr>
              <a:t>equilibrium potential</a:t>
            </a:r>
            <a:r>
              <a:rPr lang="en-GB" altLang="sv-SE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, </a:t>
            </a:r>
            <a:r>
              <a:rPr lang="en-GB" altLang="sv-SE" sz="1200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GB" altLang="sv-SE" sz="1400" baseline="-25000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ref</a:t>
            </a:r>
            <a:endParaRPr lang="en-GB" altLang="sv-SE" sz="1600" baseline="-25000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177" name="Text Box 8"/>
          <p:cNvSpPr txBox="1">
            <a:spLocks noChangeArrowheads="1"/>
          </p:cNvSpPr>
          <p:nvPr/>
        </p:nvSpPr>
        <p:spPr bwMode="auto">
          <a:xfrm>
            <a:off x="2750367" y="4126322"/>
            <a:ext cx="1856896" cy="49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6" charset="0"/>
                <a:ea typeface="MS Gothic" charset="-128"/>
              </a:defRPr>
            </a:lvl9pPr>
          </a:lstStyle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+mn-lt"/>
              </a:rPr>
              <a:t>Negative electrode</a:t>
            </a:r>
          </a:p>
          <a:p>
            <a:pPr eaLnBrk="1" hangingPunct="1">
              <a:lnSpc>
                <a:spcPct val="100000"/>
              </a:lnSpc>
              <a:buFont typeface="Arial" charset="0"/>
              <a:buNone/>
            </a:pPr>
            <a:r>
              <a:rPr lang="en-GB" altLang="sv-SE" sz="1200" b="1" i="1" dirty="0">
                <a:solidFill>
                  <a:schemeClr val="accent2"/>
                </a:solidFill>
                <a:latin typeface="+mn-lt"/>
              </a:rPr>
              <a:t>equilibrium potential</a:t>
            </a:r>
            <a:r>
              <a:rPr lang="en-GB" altLang="sv-SE" sz="1400" dirty="0">
                <a:solidFill>
                  <a:srgbClr val="000000"/>
                </a:solidFill>
                <a:latin typeface="Calibri Light" panose="020F0302020204030204" pitchFamily="34" charset="0"/>
              </a:rPr>
              <a:t>, </a:t>
            </a:r>
            <a:r>
              <a:rPr lang="en-GB" altLang="sv-SE" sz="1200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GB" altLang="sv-SE" sz="1400" baseline="-25000" dirty="0" err="1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ref</a:t>
            </a:r>
            <a:endParaRPr lang="en-GB" altLang="sv-SE" sz="1400" baseline="-25000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– </a:t>
            </a:r>
            <a:br>
              <a:rPr lang="en-GB" altLang="sv-SE"/>
            </a:br>
            <a:r>
              <a:rPr lang="en-GB" altLang="sv-SE"/>
              <a:t>Initial &amp; Boundary Conditions</a:t>
            </a:r>
            <a:endParaRPr lang="en-GB" altLang="sv-SE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sv-SE" dirty="0"/>
              <a:t>Initial conditions: </a:t>
            </a:r>
          </a:p>
          <a:p>
            <a:pPr lvl="1"/>
            <a:r>
              <a:rPr lang="en-GB" altLang="sv-SE" dirty="0" err="1"/>
              <a:t>Ecell</a:t>
            </a:r>
            <a:r>
              <a:rPr lang="en-GB" altLang="sv-SE" dirty="0"/>
              <a:t> = 4.2V </a:t>
            </a:r>
          </a:p>
          <a:p>
            <a:pPr lvl="1"/>
            <a:r>
              <a:rPr lang="en-GB" altLang="sv-SE" dirty="0"/>
              <a:t>c2=2000 mol/m3</a:t>
            </a:r>
          </a:p>
          <a:p>
            <a:r>
              <a:rPr lang="en-GB" altLang="sv-SE" dirty="0"/>
              <a:t>Boundary conditions, charge balances:</a:t>
            </a:r>
          </a:p>
          <a:p>
            <a:pPr lvl="1"/>
            <a:r>
              <a:rPr lang="en-GB" altLang="sv-SE" dirty="0"/>
              <a:t>Negative electrode: zero potential and zero </a:t>
            </a:r>
            <a:br>
              <a:rPr lang="en-GB" altLang="sv-SE" dirty="0"/>
            </a:br>
            <a:r>
              <a:rPr lang="en-GB" altLang="sv-SE" dirty="0"/>
              <a:t>ionic current.</a:t>
            </a:r>
          </a:p>
          <a:p>
            <a:pPr lvl="1"/>
            <a:r>
              <a:rPr lang="en-GB" altLang="sv-SE" dirty="0"/>
              <a:t>Positive electrode: zero ionic current and</a:t>
            </a:r>
            <a:br>
              <a:rPr lang="en-GB" altLang="sv-SE" dirty="0"/>
            </a:br>
            <a:r>
              <a:rPr lang="en-GB" altLang="sv-SE" dirty="0"/>
              <a:t>electronic current density according to:</a:t>
            </a:r>
          </a:p>
          <a:p>
            <a:pPr lvl="2"/>
            <a:r>
              <a:rPr lang="en-GB" altLang="sv-SE" dirty="0"/>
              <a:t>i1 (0&lt;t&lt;2000s) =</a:t>
            </a:r>
            <a:r>
              <a:rPr lang="en-GB" altLang="sv-SE" dirty="0" err="1"/>
              <a:t>i_discharge</a:t>
            </a:r>
            <a:endParaRPr lang="en-GB" altLang="sv-SE" dirty="0"/>
          </a:p>
          <a:p>
            <a:pPr lvl="2"/>
            <a:r>
              <a:rPr lang="en-GB" altLang="sv-SE" dirty="0"/>
              <a:t>i1 (2300&lt;t&lt;4300s) =</a:t>
            </a:r>
            <a:r>
              <a:rPr lang="en-GB" altLang="sv-SE" dirty="0" err="1"/>
              <a:t>i_charge</a:t>
            </a:r>
            <a:endParaRPr lang="en-GB" altLang="sv-SE" dirty="0"/>
          </a:p>
          <a:p>
            <a:pPr lvl="2"/>
            <a:r>
              <a:rPr lang="en-GB" altLang="sv-SE" dirty="0"/>
              <a:t>otherwise zero current</a:t>
            </a:r>
          </a:p>
          <a:p>
            <a:pPr lvl="1"/>
            <a:r>
              <a:rPr lang="en-GB" altLang="sv-SE" dirty="0"/>
              <a:t>Electrode/electrolyte interfaces: zero </a:t>
            </a:r>
            <a:br>
              <a:rPr lang="en-GB" altLang="sv-SE" dirty="0"/>
            </a:br>
            <a:r>
              <a:rPr lang="en-GB" altLang="sv-SE" dirty="0"/>
              <a:t>electronic current.</a:t>
            </a:r>
          </a:p>
          <a:p>
            <a:r>
              <a:rPr lang="en-GB" altLang="sv-SE" dirty="0"/>
              <a:t>Boundary conditions, material balances:</a:t>
            </a:r>
          </a:p>
          <a:p>
            <a:pPr lvl="1"/>
            <a:r>
              <a:rPr lang="en-GB" altLang="sv-SE" dirty="0"/>
              <a:t>Zero flux for c2 at current collectors</a:t>
            </a:r>
          </a:p>
          <a:p>
            <a:pPr lvl="1"/>
            <a:r>
              <a:rPr lang="en-GB" altLang="sv-SE" dirty="0"/>
              <a:t>Zero flux for c1 at r=0</a:t>
            </a:r>
          </a:p>
          <a:p>
            <a:pPr lvl="1"/>
            <a:r>
              <a:rPr lang="en-GB" altLang="sv-SE" dirty="0"/>
              <a:t>Flux specified for c1 at r=1</a:t>
            </a:r>
          </a:p>
        </p:txBody>
      </p:sp>
      <p:sp>
        <p:nvSpPr>
          <p:cNvPr id="2" name="Right Brace 1"/>
          <p:cNvSpPr/>
          <p:nvPr/>
        </p:nvSpPr>
        <p:spPr>
          <a:xfrm>
            <a:off x="4655840" y="3807634"/>
            <a:ext cx="72008" cy="576064"/>
          </a:xfrm>
          <a:prstGeom prst="rightBrace">
            <a:avLst>
              <a:gd name="adj1" fmla="val 50312"/>
              <a:gd name="adj2" fmla="val 50000"/>
            </a:avLst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" name="Straight Arrow Connector 3"/>
          <p:cNvCxnSpPr>
            <a:cxnSpLocks/>
          </p:cNvCxnSpPr>
          <p:nvPr/>
        </p:nvCxnSpPr>
        <p:spPr>
          <a:xfrm>
            <a:off x="4727848" y="4095666"/>
            <a:ext cx="2492582" cy="0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70" y="2639075"/>
            <a:ext cx="3796434" cy="284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sv-SE"/>
              <a:t>Model Definition – Mesh, Solver</a:t>
            </a:r>
            <a:endParaRPr lang="en-GB" alt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Mesh:</a:t>
            </a:r>
          </a:p>
          <a:p>
            <a:pPr lvl="1"/>
            <a:r>
              <a:rPr lang="en-US" dirty="0"/>
              <a:t>47 elements along the cell thickness</a:t>
            </a:r>
          </a:p>
          <a:p>
            <a:pPr lvl="1"/>
            <a:r>
              <a:rPr lang="en-US" dirty="0"/>
              <a:t>10 elements along the particle radius</a:t>
            </a:r>
          </a:p>
          <a:p>
            <a:pPr lvl="1"/>
            <a:r>
              <a:rPr lang="en-US" dirty="0"/>
              <a:t>634 degrees of freedom</a:t>
            </a:r>
          </a:p>
          <a:p>
            <a:r>
              <a:rPr lang="en-US" dirty="0"/>
              <a:t>Time Dependent Study:</a:t>
            </a:r>
          </a:p>
          <a:p>
            <a:pPr lvl="1"/>
            <a:r>
              <a:rPr lang="en-US" dirty="0"/>
              <a:t>Discharge from 0 to 2000 s </a:t>
            </a:r>
          </a:p>
          <a:p>
            <a:pPr lvl="1"/>
            <a:r>
              <a:rPr lang="en-US" dirty="0"/>
              <a:t>300 s of relaxation</a:t>
            </a:r>
          </a:p>
          <a:p>
            <a:pPr lvl="1"/>
            <a:r>
              <a:rPr lang="en-US" dirty="0"/>
              <a:t>2000 s of recharge</a:t>
            </a:r>
          </a:p>
          <a:p>
            <a:pPr lvl="1"/>
            <a:r>
              <a:rPr lang="en-US" dirty="0"/>
              <a:t>Output generated in increments of 10 s</a:t>
            </a:r>
          </a:p>
          <a:p>
            <a:endParaRPr lang="sv-S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6" y="1556793"/>
            <a:ext cx="4115774" cy="154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sv-SE" dirty="0"/>
              <a:t>Results: Cell Voltage Discharge-Charge Cycle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sz="half" idx="10"/>
          </p:nvPr>
        </p:nvSpPr>
        <p:spPr/>
        <p:txBody>
          <a:bodyPr/>
          <a:lstStyle/>
          <a:p>
            <a:r>
              <a:rPr lang="en-GB" altLang="sv-SE" dirty="0"/>
              <a:t>After 2000 s of discharge (55 % capacity) the cell voltage is 3.5 V.</a:t>
            </a:r>
          </a:p>
          <a:p>
            <a:r>
              <a:rPr lang="en-GB" altLang="sv-SE" dirty="0"/>
              <a:t>After 300 s relaxation the cell voltage has increased to 3.65 V.</a:t>
            </a:r>
          </a:p>
          <a:p>
            <a:r>
              <a:rPr lang="en-GB" altLang="sv-SE" dirty="0"/>
              <a:t>At the end of the subsequent charging stage there is a significant voltage increase.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497483"/>
            <a:ext cx="5150713" cy="38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omsol-slide-template-NEW">
  <a:themeElements>
    <a:clrScheme name="COMSOL 1">
      <a:dk1>
        <a:srgbClr val="393A39"/>
      </a:dk1>
      <a:lt1>
        <a:srgbClr val="FFFFFF"/>
      </a:lt1>
      <a:dk2>
        <a:srgbClr val="12192D"/>
      </a:dk2>
      <a:lt2>
        <a:srgbClr val="BDD2DE"/>
      </a:lt2>
      <a:accent1>
        <a:srgbClr val="1B4D81"/>
      </a:accent1>
      <a:accent2>
        <a:srgbClr val="3B80B6"/>
      </a:accent2>
      <a:accent3>
        <a:srgbClr val="E39C47"/>
      </a:accent3>
      <a:accent4>
        <a:srgbClr val="D5572D"/>
      </a:accent4>
      <a:accent5>
        <a:srgbClr val="3C7881"/>
      </a:accent5>
      <a:accent6>
        <a:srgbClr val="AAD3C5"/>
      </a:accent6>
      <a:hlink>
        <a:srgbClr val="3B80B6"/>
      </a:hlink>
      <a:folHlink>
        <a:srgbClr val="1A4D83"/>
      </a:folHlink>
    </a:clrScheme>
    <a:fontScheme name="COMSOL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58E45BB7-3D30-044C-A3A4-7E6233A49E5C}" vid="{3EE5D14E-7671-4D46-82E6-06377E825DA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MallV5.5</Template>
  <TotalTime>262</TotalTime>
  <Words>689</Words>
  <Application>Microsoft Office PowerPoint</Application>
  <PresentationFormat>Widescreen</PresentationFormat>
  <Paragraphs>99</Paragraphs>
  <Slides>12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MS Gothic</vt:lpstr>
      <vt:lpstr>Arial</vt:lpstr>
      <vt:lpstr>Calibri</vt:lpstr>
      <vt:lpstr>Calibri Light</vt:lpstr>
      <vt:lpstr>Cambria Math</vt:lpstr>
      <vt:lpstr>Lato</vt:lpstr>
      <vt:lpstr>Lato Light</vt:lpstr>
      <vt:lpstr>Symbol</vt:lpstr>
      <vt:lpstr>Times New Roman</vt:lpstr>
      <vt:lpstr>Wingdings</vt:lpstr>
      <vt:lpstr>1_comsol-slide-template-NEW</vt:lpstr>
      <vt:lpstr>Equation</vt:lpstr>
      <vt:lpstr>A Rechargeable Lithium Battery Model Charge and Discharge Cycle</vt:lpstr>
      <vt:lpstr>Introduction</vt:lpstr>
      <vt:lpstr>Model Definition - Geometry</vt:lpstr>
      <vt:lpstr>Model Definition – Equations</vt:lpstr>
      <vt:lpstr>Model Definition – Equations</vt:lpstr>
      <vt:lpstr>Model Definition – Parameters</vt:lpstr>
      <vt:lpstr>Model Definition –  Initial &amp; Boundary Conditions</vt:lpstr>
      <vt:lpstr>Model Definition – Mesh, Solver</vt:lpstr>
      <vt:lpstr>Results: Cell Voltage Discharge-Charge Cycle</vt:lpstr>
      <vt:lpstr>Results:  Charge Transfer Current Density Distribution</vt:lpstr>
      <vt:lpstr>Results:  Concentration Distribution</vt:lpstr>
      <vt:lpstr>Results:  Solid Phase Concentration Polarization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Rechargeable Lithium Battery Model Charge and Discharge Cycle</dc:title>
  <dc:creator>ed</dc:creator>
  <cp:lastModifiedBy>Ed Fontes</cp:lastModifiedBy>
  <cp:revision>32</cp:revision>
  <dcterms:modified xsi:type="dcterms:W3CDTF">2021-02-15T12:12:38Z</dcterms:modified>
</cp:coreProperties>
</file>